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4660"/>
  </p:normalViewPr>
  <p:slideViewPr>
    <p:cSldViewPr>
      <p:cViewPr varScale="1">
        <p:scale>
          <a:sx n="84" d="100"/>
          <a:sy n="84" d="100"/>
        </p:scale>
        <p:origin x="139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sz="2800" dirty="0" smtClean="0"/>
              <a:t>Precizia de prelucrare și asamblare</a:t>
            </a:r>
            <a:br>
              <a:rPr lang="ro-RO" sz="2800" dirty="0" smtClean="0"/>
            </a:br>
            <a:r>
              <a:rPr lang="ro-RO" sz="2800" dirty="0" smtClean="0"/>
              <a:t>Prof. Anetuța Budileanu</a:t>
            </a:r>
            <a:r>
              <a:rPr lang="ro-RO" dirty="0" smtClean="0"/>
              <a:t/>
            </a:r>
            <a:br>
              <a:rPr lang="ro-RO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05001"/>
            <a:ext cx="7772400" cy="2501900"/>
          </a:xfrm>
        </p:spPr>
        <p:txBody>
          <a:bodyPr>
            <a:normAutofit/>
          </a:bodyPr>
          <a:lstStyle/>
          <a:p>
            <a:r>
              <a:rPr lang="ro-RO" sz="2800" dirty="0" smtClean="0"/>
              <a:t>Liceul Tehnologic Mecanic, municipiul Câmpina</a:t>
            </a:r>
          </a:p>
          <a:p>
            <a:r>
              <a:rPr lang="ro-RO" sz="2800" dirty="0" smtClean="0"/>
              <a:t>Domeniul</a:t>
            </a:r>
            <a:r>
              <a:rPr lang="en-US" sz="2800" dirty="0" smtClean="0"/>
              <a:t>: </a:t>
            </a:r>
            <a:r>
              <a:rPr lang="ro-RO" sz="2800" dirty="0" smtClean="0"/>
              <a:t>Mecanică</a:t>
            </a:r>
          </a:p>
          <a:p>
            <a:r>
              <a:rPr lang="ro-RO" sz="2800" dirty="0" smtClean="0"/>
              <a:t>Calificarea</a:t>
            </a:r>
            <a:r>
              <a:rPr lang="en-US" sz="2800" dirty="0" smtClean="0"/>
              <a:t>:</a:t>
            </a:r>
            <a:r>
              <a:rPr lang="ro-RO" sz="2800" dirty="0" smtClean="0"/>
              <a:t> Mecanic auto/ Tinichigiu vopsitor auto</a:t>
            </a:r>
          </a:p>
          <a:p>
            <a:r>
              <a:rPr lang="ro-RO" sz="2800" dirty="0" smtClean="0"/>
              <a:t>Modulul</a:t>
            </a:r>
            <a:r>
              <a:rPr lang="en-US" sz="2800" dirty="0"/>
              <a:t> </a:t>
            </a:r>
            <a:r>
              <a:rPr lang="en-US" sz="2800" dirty="0" smtClean="0"/>
              <a:t>:</a:t>
            </a:r>
            <a:r>
              <a:rPr lang="ro-RO" sz="2800" dirty="0" smtClean="0"/>
              <a:t> Asamblări mecanice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508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Arbori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198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</a:t>
            </a:r>
            <a:r>
              <a:rPr lang="ro-RO" dirty="0" smtClean="0"/>
              <a:t>ţii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o-RO" dirty="0"/>
              <a:t>Pentru reprezentarile date, piesele sunt considerate bune, dacă:</a:t>
            </a:r>
            <a:endParaRPr lang="en-US" dirty="0"/>
          </a:p>
          <a:p>
            <a:r>
              <a:rPr lang="ro-RO" dirty="0"/>
              <a:t>d</a:t>
            </a:r>
            <a:r>
              <a:rPr lang="ro-RO" baseline="-25000" dirty="0"/>
              <a:t>min</a:t>
            </a:r>
            <a:r>
              <a:rPr lang="ro-RO" dirty="0"/>
              <a:t> </a:t>
            </a:r>
            <a:r>
              <a:rPr lang="ro-RO" i="1" dirty="0"/>
              <a:t>&lt;</a:t>
            </a:r>
            <a:r>
              <a:rPr lang="ro-RO" dirty="0"/>
              <a:t> d</a:t>
            </a:r>
            <a:r>
              <a:rPr lang="ro-RO" baseline="-25000" dirty="0"/>
              <a:t>ef</a:t>
            </a:r>
            <a:r>
              <a:rPr lang="ro-RO" dirty="0"/>
              <a:t> &lt; d</a:t>
            </a:r>
            <a:r>
              <a:rPr lang="ro-RO" baseline="-25000" dirty="0"/>
              <a:t>max</a:t>
            </a:r>
            <a:endParaRPr lang="en-US" dirty="0"/>
          </a:p>
          <a:p>
            <a:r>
              <a:rPr lang="ro-RO" dirty="0"/>
              <a:t>D</a:t>
            </a:r>
            <a:r>
              <a:rPr lang="ro-RO" baseline="-25000" dirty="0"/>
              <a:t>min</a:t>
            </a:r>
            <a:r>
              <a:rPr lang="ro-RO" dirty="0"/>
              <a:t> </a:t>
            </a:r>
            <a:r>
              <a:rPr lang="ro-RO" i="1" dirty="0"/>
              <a:t>&lt;</a:t>
            </a:r>
            <a:r>
              <a:rPr lang="ro-RO" dirty="0"/>
              <a:t> D</a:t>
            </a:r>
            <a:r>
              <a:rPr lang="ro-RO" baseline="-25000" dirty="0"/>
              <a:t>ef</a:t>
            </a:r>
            <a:r>
              <a:rPr lang="ro-RO" dirty="0"/>
              <a:t> &lt; D</a:t>
            </a:r>
            <a:r>
              <a:rPr lang="ro-RO" baseline="-25000" dirty="0"/>
              <a:t>max</a:t>
            </a:r>
            <a:endParaRPr lang="en-US" dirty="0"/>
          </a:p>
          <a:p>
            <a:pPr marL="0" indent="0">
              <a:buNone/>
            </a:pPr>
            <a:r>
              <a:rPr lang="ro-RO" dirty="0"/>
              <a:t> </a:t>
            </a:r>
            <a:endParaRPr lang="en-US" dirty="0"/>
          </a:p>
          <a:p>
            <a:r>
              <a:rPr lang="ro-RO" dirty="0"/>
              <a:t>În situaţia în care:</a:t>
            </a:r>
            <a:endParaRPr lang="en-US" dirty="0"/>
          </a:p>
          <a:p>
            <a:pPr lvl="0"/>
            <a:r>
              <a:rPr lang="ro-RO" i="1" dirty="0"/>
              <a:t> </a:t>
            </a:r>
            <a:r>
              <a:rPr lang="ro-RO" dirty="0"/>
              <a:t>d</a:t>
            </a:r>
            <a:r>
              <a:rPr lang="ro-RO" baseline="-25000" dirty="0"/>
              <a:t>ef</a:t>
            </a:r>
            <a:r>
              <a:rPr lang="ro-RO" i="1" dirty="0"/>
              <a:t> &lt; </a:t>
            </a:r>
            <a:r>
              <a:rPr lang="ro-RO" dirty="0"/>
              <a:t>d</a:t>
            </a:r>
            <a:r>
              <a:rPr lang="ro-RO" baseline="-25000" dirty="0"/>
              <a:t>min</a:t>
            </a:r>
            <a:r>
              <a:rPr lang="ro-RO" i="1" dirty="0"/>
              <a:t>  </a:t>
            </a:r>
            <a:r>
              <a:rPr lang="ro-RO" dirty="0"/>
              <a:t>sau D</a:t>
            </a:r>
            <a:r>
              <a:rPr lang="ro-RO" baseline="-25000" dirty="0"/>
              <a:t>ef</a:t>
            </a:r>
            <a:r>
              <a:rPr lang="ro-RO" i="1" dirty="0"/>
              <a:t> &gt;</a:t>
            </a:r>
            <a:r>
              <a:rPr lang="ro-RO" dirty="0"/>
              <a:t>D</a:t>
            </a:r>
            <a:r>
              <a:rPr lang="ro-RO" baseline="-25000" dirty="0"/>
              <a:t>max</a:t>
            </a:r>
            <a:r>
              <a:rPr lang="ro-RO" i="1" dirty="0"/>
              <a:t>, </a:t>
            </a:r>
            <a:r>
              <a:rPr lang="ro-RO" dirty="0"/>
              <a:t>piesa este rebut irecuperabil;</a:t>
            </a:r>
            <a:endParaRPr lang="en-US" dirty="0"/>
          </a:p>
          <a:p>
            <a:pPr lvl="0"/>
            <a:r>
              <a:rPr lang="ro-RO" dirty="0"/>
              <a:t>d</a:t>
            </a:r>
            <a:r>
              <a:rPr lang="ro-RO" baseline="-25000" dirty="0"/>
              <a:t>ef</a:t>
            </a:r>
            <a:r>
              <a:rPr lang="ro-RO" i="1" dirty="0"/>
              <a:t> &gt;</a:t>
            </a:r>
            <a:r>
              <a:rPr lang="ro-RO" dirty="0"/>
              <a:t> d</a:t>
            </a:r>
            <a:r>
              <a:rPr lang="ro-RO" baseline="-25000" dirty="0"/>
              <a:t>min</a:t>
            </a:r>
            <a:r>
              <a:rPr lang="ro-RO" dirty="0"/>
              <a:t>  sau D</a:t>
            </a:r>
            <a:r>
              <a:rPr lang="ro-RO" baseline="-25000" dirty="0"/>
              <a:t>ef</a:t>
            </a:r>
            <a:r>
              <a:rPr lang="ro-RO" dirty="0"/>
              <a:t> &lt; D</a:t>
            </a:r>
            <a:r>
              <a:rPr lang="ro-RO" baseline="-25000" dirty="0"/>
              <a:t>min</a:t>
            </a:r>
            <a:r>
              <a:rPr lang="ro-RO" i="1" dirty="0"/>
              <a:t>, </a:t>
            </a:r>
            <a:r>
              <a:rPr lang="ro-RO" dirty="0"/>
              <a:t>piesa este rebut recuperabil;</a:t>
            </a:r>
            <a:endParaRPr lang="en-US" dirty="0"/>
          </a:p>
          <a:p>
            <a:pPr lvl="0"/>
            <a:r>
              <a:rPr lang="ro-RO" dirty="0"/>
              <a:t> d</a:t>
            </a:r>
            <a:r>
              <a:rPr lang="ro-RO" baseline="-25000" dirty="0"/>
              <a:t>ef</a:t>
            </a:r>
            <a:r>
              <a:rPr lang="ro-RO" dirty="0"/>
              <a:t> = d</a:t>
            </a:r>
            <a:r>
              <a:rPr lang="ro-RO" baseline="-25000" dirty="0"/>
              <a:t>med </a:t>
            </a:r>
            <a:r>
              <a:rPr lang="ro-RO" dirty="0"/>
              <a:t>sau D</a:t>
            </a:r>
            <a:r>
              <a:rPr lang="ro-RO" baseline="-25000" dirty="0"/>
              <a:t>ef</a:t>
            </a:r>
            <a:r>
              <a:rPr lang="ro-RO" i="1" dirty="0"/>
              <a:t> =</a:t>
            </a:r>
            <a:r>
              <a:rPr lang="ro-RO" dirty="0"/>
              <a:t>D</a:t>
            </a:r>
            <a:r>
              <a:rPr lang="ro-RO" baseline="-25000" dirty="0"/>
              <a:t>max   </a:t>
            </a:r>
            <a:r>
              <a:rPr lang="ro-RO" dirty="0"/>
              <a:t>atunci precizia este optimă.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4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Abaterea limita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o-RO" b="1" dirty="0" smtClean="0"/>
              <a:t>Abaterea</a:t>
            </a:r>
            <a:r>
              <a:rPr lang="ro-RO" dirty="0" smtClean="0"/>
              <a:t> </a:t>
            </a:r>
            <a:r>
              <a:rPr lang="ro-RO" dirty="0"/>
              <a:t>reprezintă diferenţa algebrică dintre dimensiunea considerată (d</a:t>
            </a:r>
            <a:r>
              <a:rPr lang="ro-RO" baseline="-25000" dirty="0"/>
              <a:t>ef</a:t>
            </a:r>
            <a:r>
              <a:rPr lang="ro-RO" dirty="0"/>
              <a:t>, d</a:t>
            </a:r>
            <a:r>
              <a:rPr lang="ro-RO" baseline="-25000" dirty="0"/>
              <a:t>min</a:t>
            </a:r>
            <a:r>
              <a:rPr lang="ro-RO" dirty="0"/>
              <a:t>, d</a:t>
            </a:r>
            <a:r>
              <a:rPr lang="ro-RO" baseline="-25000" dirty="0"/>
              <a:t>max</a:t>
            </a:r>
            <a:r>
              <a:rPr lang="ro-RO" dirty="0"/>
              <a:t>) şi dimensiunea nominală corespunzătoare N şi se notează cu </a:t>
            </a:r>
            <a:r>
              <a:rPr lang="en-US" dirty="0"/>
              <a:t>e</a:t>
            </a:r>
            <a:r>
              <a:rPr lang="ro-RO" dirty="0" smtClean="0"/>
              <a:t> </a:t>
            </a:r>
            <a:r>
              <a:rPr lang="ro-RO" dirty="0"/>
              <a:t>(la arbori) şi </a:t>
            </a:r>
            <a:r>
              <a:rPr lang="en-US" dirty="0"/>
              <a:t>E</a:t>
            </a:r>
            <a:r>
              <a:rPr lang="ro-RO" dirty="0" smtClean="0"/>
              <a:t>(la </a:t>
            </a:r>
            <a:r>
              <a:rPr lang="ro-RO" dirty="0"/>
              <a:t>alezaje).</a:t>
            </a:r>
            <a:endParaRPr lang="en-US" dirty="0"/>
          </a:p>
          <a:p>
            <a:pPr marL="0" indent="0">
              <a:buNone/>
            </a:pPr>
            <a:r>
              <a:rPr lang="ro-RO" dirty="0" smtClean="0"/>
              <a:t>Deosebim:</a:t>
            </a:r>
            <a:endParaRPr lang="en-US" dirty="0"/>
          </a:p>
          <a:p>
            <a:pPr lvl="0"/>
            <a:r>
              <a:rPr lang="ro-RO" b="1" i="1" dirty="0"/>
              <a:t>abaterea limită</a:t>
            </a:r>
            <a:r>
              <a:rPr lang="ro-RO" dirty="0"/>
              <a:t> </a:t>
            </a:r>
            <a:r>
              <a:rPr lang="ro-RO" dirty="0" smtClean="0"/>
              <a:t>(</a:t>
            </a:r>
            <a:r>
              <a:rPr lang="en-US" dirty="0" smtClean="0"/>
              <a:t>e</a:t>
            </a:r>
            <a:r>
              <a:rPr lang="ro-RO" baseline="-25000" dirty="0" smtClean="0"/>
              <a:t>s</a:t>
            </a:r>
            <a:r>
              <a:rPr lang="ro-RO" dirty="0" smtClean="0"/>
              <a:t> </a:t>
            </a:r>
            <a:r>
              <a:rPr lang="ro-RO" dirty="0"/>
              <a:t>- abaterea superioară, </a:t>
            </a:r>
            <a:r>
              <a:rPr lang="en-US" dirty="0" err="1" smtClean="0"/>
              <a:t>e</a:t>
            </a:r>
            <a:r>
              <a:rPr lang="en-US" baseline="-25000" dirty="0" err="1"/>
              <a:t>i</a:t>
            </a:r>
            <a:r>
              <a:rPr lang="ro-RO" dirty="0" smtClean="0"/>
              <a:t> </a:t>
            </a:r>
            <a:r>
              <a:rPr lang="ro-RO" dirty="0"/>
              <a:t>- abaterea inferioară) = diferenţa dintre dimensiunile limită şi dimensiunea efectivă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ro-RO" b="1" i="1" dirty="0"/>
              <a:t>Pentru alezaje</a:t>
            </a:r>
            <a:r>
              <a:rPr lang="ro-RO" b="1" dirty="0"/>
              <a:t>:</a:t>
            </a:r>
            <a:endParaRPr lang="en-US" dirty="0"/>
          </a:p>
          <a:p>
            <a:r>
              <a:rPr lang="en-US" dirty="0"/>
              <a:t>E</a:t>
            </a:r>
            <a:r>
              <a:rPr lang="ro-RO" baseline="-25000" dirty="0" smtClean="0"/>
              <a:t>s</a:t>
            </a:r>
            <a:r>
              <a:rPr lang="ro-RO" dirty="0" smtClean="0"/>
              <a:t> </a:t>
            </a:r>
            <a:r>
              <a:rPr lang="ro-RO" dirty="0"/>
              <a:t>= D</a:t>
            </a:r>
            <a:r>
              <a:rPr lang="ro-RO" baseline="-25000" dirty="0"/>
              <a:t>max </a:t>
            </a:r>
            <a:r>
              <a:rPr lang="ro-RO" dirty="0"/>
              <a:t>– N; 		D</a:t>
            </a:r>
            <a:r>
              <a:rPr lang="ro-RO" baseline="-25000" dirty="0"/>
              <a:t>max</a:t>
            </a:r>
            <a:r>
              <a:rPr lang="ro-RO" dirty="0"/>
              <a:t> = </a:t>
            </a:r>
            <a:r>
              <a:rPr lang="ro-RO" dirty="0" smtClean="0"/>
              <a:t>N+</a:t>
            </a:r>
            <a:r>
              <a:rPr lang="en-US" dirty="0" smtClean="0"/>
              <a:t>E</a:t>
            </a:r>
            <a:r>
              <a:rPr lang="ro-RO" baseline="-25000" dirty="0" smtClean="0"/>
              <a:t>s</a:t>
            </a:r>
            <a:r>
              <a:rPr lang="ro-RO" dirty="0" smtClean="0"/>
              <a:t> </a:t>
            </a:r>
            <a:endParaRPr lang="en-US" dirty="0"/>
          </a:p>
          <a:p>
            <a:r>
              <a:rPr lang="en-US" dirty="0"/>
              <a:t>E</a:t>
            </a:r>
            <a:r>
              <a:rPr lang="ro-RO" baseline="-25000" dirty="0" smtClean="0"/>
              <a:t>i</a:t>
            </a:r>
            <a:r>
              <a:rPr lang="ro-RO" dirty="0" smtClean="0"/>
              <a:t> </a:t>
            </a:r>
            <a:r>
              <a:rPr lang="ro-RO" dirty="0"/>
              <a:t>= D</a:t>
            </a:r>
            <a:r>
              <a:rPr lang="ro-RO" baseline="-25000" dirty="0"/>
              <a:t>min  </a:t>
            </a:r>
            <a:r>
              <a:rPr lang="ro-RO" dirty="0"/>
              <a:t>- N; 		</a:t>
            </a:r>
            <a:r>
              <a:rPr lang="en-US" dirty="0" smtClean="0"/>
              <a:t>              </a:t>
            </a:r>
            <a:r>
              <a:rPr lang="ro-RO" dirty="0" smtClean="0"/>
              <a:t> D</a:t>
            </a:r>
            <a:r>
              <a:rPr lang="ro-RO" baseline="-25000" dirty="0" smtClean="0"/>
              <a:t>min</a:t>
            </a:r>
            <a:r>
              <a:rPr lang="ro-RO" dirty="0" smtClean="0"/>
              <a:t>  </a:t>
            </a:r>
            <a:r>
              <a:rPr lang="ro-RO" dirty="0"/>
              <a:t>= N </a:t>
            </a:r>
            <a:r>
              <a:rPr lang="ro-RO" dirty="0" smtClean="0"/>
              <a:t>+</a:t>
            </a:r>
            <a:r>
              <a:rPr lang="en-US" dirty="0" smtClean="0"/>
              <a:t>E</a:t>
            </a:r>
            <a:r>
              <a:rPr lang="ro-RO" baseline="-25000" dirty="0" smtClean="0"/>
              <a:t>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ro-RO" b="1" i="1" dirty="0"/>
              <a:t>Pentru arbori:</a:t>
            </a:r>
            <a:endParaRPr lang="en-US" dirty="0"/>
          </a:p>
          <a:p>
            <a:r>
              <a:rPr lang="en-US" dirty="0"/>
              <a:t>e</a:t>
            </a:r>
            <a:r>
              <a:rPr lang="ro-RO" baseline="-25000" dirty="0" smtClean="0"/>
              <a:t>s</a:t>
            </a:r>
            <a:r>
              <a:rPr lang="ro-RO" dirty="0" smtClean="0"/>
              <a:t> </a:t>
            </a:r>
            <a:r>
              <a:rPr lang="ro-RO" dirty="0"/>
              <a:t>= d</a:t>
            </a:r>
            <a:r>
              <a:rPr lang="ro-RO" baseline="-25000" dirty="0"/>
              <a:t>max</a:t>
            </a:r>
            <a:r>
              <a:rPr lang="ro-RO" dirty="0"/>
              <a:t> – N; 		d</a:t>
            </a:r>
            <a:r>
              <a:rPr lang="ro-RO" baseline="-25000" dirty="0"/>
              <a:t>max</a:t>
            </a:r>
            <a:r>
              <a:rPr lang="ro-RO" dirty="0"/>
              <a:t> = N + </a:t>
            </a:r>
            <a:r>
              <a:rPr lang="en-US" dirty="0" smtClean="0"/>
              <a:t>e</a:t>
            </a:r>
            <a:r>
              <a:rPr lang="ro-RO" baseline="-25000" dirty="0" smtClean="0"/>
              <a:t>s</a:t>
            </a:r>
            <a:endParaRPr lang="en-US" dirty="0"/>
          </a:p>
          <a:p>
            <a:r>
              <a:rPr lang="en-US" dirty="0"/>
              <a:t>e</a:t>
            </a:r>
            <a:r>
              <a:rPr lang="ro-RO" baseline="-25000" dirty="0" smtClean="0"/>
              <a:t>i</a:t>
            </a:r>
            <a:r>
              <a:rPr lang="ro-RO" dirty="0" smtClean="0"/>
              <a:t> </a:t>
            </a:r>
            <a:r>
              <a:rPr lang="ro-RO" dirty="0"/>
              <a:t>= d</a:t>
            </a:r>
            <a:r>
              <a:rPr lang="ro-RO" baseline="-25000" dirty="0"/>
              <a:t>min</a:t>
            </a:r>
            <a:r>
              <a:rPr lang="ro-RO" dirty="0"/>
              <a:t> – N; 		</a:t>
            </a:r>
            <a:r>
              <a:rPr lang="ro-RO" dirty="0" smtClean="0"/>
              <a:t>               d</a:t>
            </a:r>
            <a:r>
              <a:rPr lang="ro-RO" baseline="-25000" dirty="0" smtClean="0"/>
              <a:t>min</a:t>
            </a:r>
            <a:r>
              <a:rPr lang="ro-RO" dirty="0" smtClean="0"/>
              <a:t> </a:t>
            </a:r>
            <a:r>
              <a:rPr lang="ro-RO" dirty="0"/>
              <a:t>= N + </a:t>
            </a:r>
            <a:r>
              <a:rPr lang="en-US" dirty="0" smtClean="0"/>
              <a:t>e</a:t>
            </a:r>
            <a:r>
              <a:rPr lang="ro-RO" baseline="-25000" dirty="0" smtClean="0"/>
              <a:t>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Abaterea efectiva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o-RO" b="1" i="1" dirty="0"/>
              <a:t>abaterea efectivă</a:t>
            </a:r>
            <a:r>
              <a:rPr lang="ro-RO" b="1" dirty="0"/>
              <a:t> </a:t>
            </a:r>
            <a:r>
              <a:rPr lang="ro-RO" dirty="0"/>
              <a:t>= diferenţa dintre dimensiunea efectivă</a:t>
            </a:r>
            <a:r>
              <a:rPr lang="ro-RO" b="1" dirty="0"/>
              <a:t> </a:t>
            </a:r>
            <a:r>
              <a:rPr lang="ro-RO" dirty="0"/>
              <a:t>şi dimensiunea nominală</a:t>
            </a:r>
            <a:endParaRPr lang="en-US" dirty="0"/>
          </a:p>
          <a:p>
            <a:r>
              <a:rPr lang="ro-RO" dirty="0"/>
              <a:t>A</a:t>
            </a:r>
            <a:r>
              <a:rPr lang="ro-RO" baseline="-25000" dirty="0"/>
              <a:t>ef</a:t>
            </a:r>
            <a:r>
              <a:rPr lang="ro-RO" dirty="0"/>
              <a:t> = D</a:t>
            </a:r>
            <a:r>
              <a:rPr lang="ro-RO" baseline="-25000" dirty="0"/>
              <a:t>ef </a:t>
            </a:r>
            <a:r>
              <a:rPr lang="ro-RO" dirty="0"/>
              <a:t>– N; 		D</a:t>
            </a:r>
            <a:r>
              <a:rPr lang="ro-RO" baseline="-25000" dirty="0"/>
              <a:t>ef</a:t>
            </a:r>
            <a:r>
              <a:rPr lang="ro-RO" dirty="0"/>
              <a:t> = N+A</a:t>
            </a:r>
            <a:r>
              <a:rPr lang="ro-RO" baseline="-25000" dirty="0"/>
              <a:t>ef</a:t>
            </a:r>
            <a:r>
              <a:rPr lang="ro-RO" dirty="0"/>
              <a:t> </a:t>
            </a:r>
            <a:endParaRPr lang="en-US" dirty="0"/>
          </a:p>
          <a:p>
            <a:r>
              <a:rPr lang="ro-RO" dirty="0"/>
              <a:t>a</a:t>
            </a:r>
            <a:r>
              <a:rPr lang="ro-RO" baseline="-25000" dirty="0"/>
              <a:t>ef</a:t>
            </a:r>
            <a:r>
              <a:rPr lang="ro-RO" dirty="0"/>
              <a:t> = d</a:t>
            </a:r>
            <a:r>
              <a:rPr lang="ro-RO" baseline="-25000" dirty="0"/>
              <a:t>ef</a:t>
            </a:r>
            <a:r>
              <a:rPr lang="ro-RO" dirty="0"/>
              <a:t> – N; 		d</a:t>
            </a:r>
            <a:r>
              <a:rPr lang="ro-RO" baseline="-25000" dirty="0"/>
              <a:t>ef</a:t>
            </a:r>
            <a:r>
              <a:rPr lang="ro-RO" dirty="0"/>
              <a:t> = N + a</a:t>
            </a:r>
            <a:r>
              <a:rPr lang="ro-RO" baseline="-25000" dirty="0"/>
              <a:t>efg</a:t>
            </a:r>
            <a:endParaRPr lang="en-US" dirty="0"/>
          </a:p>
          <a:p>
            <a:pPr marL="0" indent="0">
              <a:buNone/>
            </a:pPr>
            <a:r>
              <a:rPr lang="ro-RO" dirty="0"/>
              <a:t> </a:t>
            </a:r>
            <a:endParaRPr lang="en-US" dirty="0"/>
          </a:p>
          <a:p>
            <a:r>
              <a:rPr lang="ro-RO" dirty="0"/>
              <a:t>După măsurare, putem avea următoarele situaţii:</a:t>
            </a:r>
            <a:endParaRPr lang="en-US" dirty="0"/>
          </a:p>
          <a:p>
            <a:r>
              <a:rPr lang="ro-RO" dirty="0"/>
              <a:t>- când a</a:t>
            </a:r>
            <a:r>
              <a:rPr lang="ro-RO" baseline="-25000" dirty="0"/>
              <a:t>ef</a:t>
            </a:r>
            <a:r>
              <a:rPr lang="ro-RO" dirty="0"/>
              <a:t> &gt; a</a:t>
            </a:r>
            <a:r>
              <a:rPr lang="ro-RO" baseline="-25000" dirty="0"/>
              <a:t>s</a:t>
            </a:r>
            <a:r>
              <a:rPr lang="ro-RO" dirty="0"/>
              <a:t> şi A</a:t>
            </a:r>
            <a:r>
              <a:rPr lang="ro-RO" baseline="-25000" dirty="0"/>
              <a:t>ef </a:t>
            </a:r>
            <a:r>
              <a:rPr lang="ro-RO" i="1" dirty="0"/>
              <a:t>&lt;</a:t>
            </a:r>
            <a:r>
              <a:rPr lang="ro-RO" dirty="0"/>
              <a:t>A</a:t>
            </a:r>
            <a:r>
              <a:rPr lang="ro-RO" baseline="-25000" dirty="0"/>
              <a:t>i</a:t>
            </a:r>
            <a:r>
              <a:rPr lang="ro-RO" i="1" dirty="0"/>
              <a:t> </a:t>
            </a:r>
            <a:r>
              <a:rPr lang="ro-RO" dirty="0"/>
              <a:t>,</a:t>
            </a:r>
            <a:r>
              <a:rPr lang="ro-RO" i="1" dirty="0"/>
              <a:t> </a:t>
            </a:r>
            <a:r>
              <a:rPr lang="ro-RO" dirty="0"/>
              <a:t>piesa este </a:t>
            </a:r>
            <a:r>
              <a:rPr lang="ro-RO" b="1" dirty="0"/>
              <a:t>rebut recu­perabil</a:t>
            </a:r>
            <a:r>
              <a:rPr lang="ro-RO" dirty="0"/>
              <a:t>;</a:t>
            </a:r>
            <a:endParaRPr lang="en-US" dirty="0"/>
          </a:p>
          <a:p>
            <a:r>
              <a:rPr lang="ro-RO" dirty="0"/>
              <a:t>- când a</a:t>
            </a:r>
            <a:r>
              <a:rPr lang="ro-RO" baseline="-25000" dirty="0"/>
              <a:t>ef</a:t>
            </a:r>
            <a:r>
              <a:rPr lang="ro-RO" dirty="0"/>
              <a:t> &gt;a</a:t>
            </a:r>
            <a:r>
              <a:rPr lang="ro-RO" baseline="-25000" dirty="0"/>
              <a:t>s  </a:t>
            </a:r>
            <a:r>
              <a:rPr lang="ro-RO" dirty="0"/>
              <a:t>şi A</a:t>
            </a:r>
            <a:r>
              <a:rPr lang="ro-RO" baseline="-25000" dirty="0"/>
              <a:t>ef</a:t>
            </a:r>
            <a:r>
              <a:rPr lang="ro-RO" dirty="0"/>
              <a:t> &gt; A</a:t>
            </a:r>
            <a:r>
              <a:rPr lang="ro-RO" baseline="-25000" dirty="0"/>
              <a:t>s</a:t>
            </a:r>
            <a:r>
              <a:rPr lang="ro-RO" dirty="0"/>
              <a:t>, piesa este </a:t>
            </a:r>
            <a:r>
              <a:rPr lang="ro-RO" b="1" dirty="0"/>
              <a:t>rebut ire­cuperabil</a:t>
            </a:r>
            <a:r>
              <a:rPr lang="ro-RO" dirty="0"/>
              <a:t>.</a:t>
            </a:r>
            <a:endParaRPr lang="en-US" dirty="0"/>
          </a:p>
          <a:p>
            <a:pPr marL="0" indent="0">
              <a:buNone/>
            </a:pPr>
            <a:r>
              <a:rPr lang="ro-RO" dirty="0"/>
              <a:t> </a:t>
            </a:r>
            <a:endParaRPr lang="en-US" dirty="0"/>
          </a:p>
          <a:p>
            <a:r>
              <a:rPr lang="ro-RO" dirty="0"/>
              <a:t>Abaterile se reprezintă în raport cu linia zero (linie de referinţă, care reprezintă dimensiunea nominală, N).</a:t>
            </a:r>
            <a:endParaRPr lang="en-US" dirty="0"/>
          </a:p>
          <a:p>
            <a:endParaRPr lang="en-US" dirty="0"/>
          </a:p>
          <a:p>
            <a:r>
              <a:rPr lang="ro-RO" dirty="0"/>
              <a:t>Abaterile pot avea valori pozitive, negative sau zero.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Toleranta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b="1" dirty="0"/>
              <a:t>Toleranţa </a:t>
            </a:r>
            <a:r>
              <a:rPr lang="ro-RO" dirty="0"/>
              <a:t>este diferenţa dintre dimensiunea maximă şi dimensiunea minimă (diferenţa dintre abaterea superioară şi abaterea inferioară). Toleranţa are totdeauna valori pozitive.</a:t>
            </a:r>
            <a:endParaRPr lang="en-US" dirty="0"/>
          </a:p>
          <a:p>
            <a:r>
              <a:rPr lang="ro-RO" b="1" dirty="0"/>
              <a:t>1)</a:t>
            </a:r>
            <a:r>
              <a:rPr lang="ro-RO" b="1" i="1" dirty="0"/>
              <a:t>	</a:t>
            </a:r>
            <a:r>
              <a:rPr lang="ro-RO" b="1" dirty="0"/>
              <a:t>pentru alezaje:</a:t>
            </a:r>
            <a:endParaRPr lang="en-US" dirty="0"/>
          </a:p>
          <a:p>
            <a:r>
              <a:rPr lang="ro-RO" dirty="0" smtClean="0"/>
              <a:t>T</a:t>
            </a:r>
            <a:r>
              <a:rPr lang="ro-RO" i="1" dirty="0" smtClean="0"/>
              <a:t>= </a:t>
            </a:r>
            <a:r>
              <a:rPr lang="ro-RO" dirty="0" smtClean="0"/>
              <a:t>D</a:t>
            </a:r>
            <a:r>
              <a:rPr lang="ro-RO" baseline="-25000" dirty="0" smtClean="0"/>
              <a:t>max</a:t>
            </a:r>
            <a:r>
              <a:rPr lang="ro-RO" dirty="0" smtClean="0"/>
              <a:t> - D</a:t>
            </a:r>
            <a:r>
              <a:rPr lang="ro-RO" baseline="-25000" dirty="0" smtClean="0"/>
              <a:t>min</a:t>
            </a:r>
            <a:r>
              <a:rPr lang="ro-RO" dirty="0" smtClean="0"/>
              <a:t> </a:t>
            </a:r>
            <a:r>
              <a:rPr lang="ro-RO" i="1" dirty="0" smtClean="0"/>
              <a:t>= </a:t>
            </a:r>
            <a:r>
              <a:rPr lang="ro-RO" dirty="0" smtClean="0"/>
              <a:t>(N</a:t>
            </a:r>
            <a:r>
              <a:rPr lang="ro-RO" i="1" dirty="0" smtClean="0"/>
              <a:t> + </a:t>
            </a:r>
            <a:r>
              <a:rPr lang="ro-RO" dirty="0" smtClean="0"/>
              <a:t>A</a:t>
            </a:r>
            <a:r>
              <a:rPr lang="ro-RO" baseline="-25000" dirty="0" smtClean="0"/>
              <a:t>s</a:t>
            </a:r>
            <a:r>
              <a:rPr lang="ro-RO" dirty="0" smtClean="0"/>
              <a:t>) - (N</a:t>
            </a:r>
            <a:r>
              <a:rPr lang="ro-RO" i="1" dirty="0" smtClean="0"/>
              <a:t> + </a:t>
            </a:r>
            <a:r>
              <a:rPr lang="ro-RO" dirty="0" smtClean="0"/>
              <a:t>As) </a:t>
            </a:r>
            <a:r>
              <a:rPr lang="ro-RO" i="1" dirty="0" smtClean="0"/>
              <a:t>= </a:t>
            </a:r>
            <a:r>
              <a:rPr lang="ro-RO" dirty="0" smtClean="0"/>
              <a:t>A</a:t>
            </a:r>
            <a:r>
              <a:rPr lang="ro-RO" baseline="-25000" dirty="0" smtClean="0"/>
              <a:t>S </a:t>
            </a:r>
            <a:r>
              <a:rPr lang="ro-RO" dirty="0" smtClean="0"/>
              <a:t>-</a:t>
            </a:r>
            <a:r>
              <a:rPr lang="ro-RO" i="1" dirty="0" smtClean="0"/>
              <a:t> </a:t>
            </a:r>
            <a:r>
              <a:rPr lang="ro-RO" dirty="0" smtClean="0"/>
              <a:t>A,;</a:t>
            </a:r>
            <a:endParaRPr lang="en-US" dirty="0" smtClean="0"/>
          </a:p>
          <a:p>
            <a:pPr marL="0" indent="0">
              <a:buNone/>
            </a:pPr>
            <a:r>
              <a:rPr lang="ro-RO" i="1" dirty="0"/>
              <a:t> </a:t>
            </a:r>
            <a:endParaRPr lang="en-US" dirty="0"/>
          </a:p>
          <a:p>
            <a:r>
              <a:rPr lang="ro-RO" b="1" dirty="0"/>
              <a:t>2)</a:t>
            </a:r>
            <a:r>
              <a:rPr lang="ro-RO" b="1" i="1" dirty="0"/>
              <a:t>	</a:t>
            </a:r>
            <a:r>
              <a:rPr lang="ro-RO" b="1" dirty="0"/>
              <a:t>pentru arbori:</a:t>
            </a:r>
            <a:endParaRPr lang="en-US" dirty="0"/>
          </a:p>
          <a:p>
            <a:r>
              <a:rPr lang="ro-RO" dirty="0"/>
              <a:t>t = d</a:t>
            </a:r>
            <a:r>
              <a:rPr lang="ro-RO" baseline="-25000" dirty="0"/>
              <a:t>max</a:t>
            </a:r>
            <a:r>
              <a:rPr lang="ro-RO" dirty="0"/>
              <a:t> – d</a:t>
            </a:r>
            <a:r>
              <a:rPr lang="ro-RO" baseline="-25000" dirty="0"/>
              <a:t>min</a:t>
            </a:r>
            <a:r>
              <a:rPr lang="ro-RO" dirty="0"/>
              <a:t> = a</a:t>
            </a:r>
            <a:r>
              <a:rPr lang="ro-RO" baseline="-25000" dirty="0"/>
              <a:t>s</a:t>
            </a:r>
            <a:r>
              <a:rPr lang="ro-RO" dirty="0"/>
              <a:t> - a</a:t>
            </a:r>
            <a:r>
              <a:rPr lang="ro-RO" baseline="-25000" dirty="0"/>
              <a:t>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ro-RO" b="1" dirty="0"/>
              <a:t>Câmpul de toleranţă </a:t>
            </a:r>
            <a:r>
              <a:rPr lang="ro-RO" dirty="0"/>
              <a:t>este zona cuprinsă între cele două dimensiuni limită.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Ajustajul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o-RO" b="1" dirty="0"/>
              <a:t>Ajustajul</a:t>
            </a:r>
            <a:r>
              <a:rPr lang="ro-RO" dirty="0"/>
              <a:t> reprezinta asamblarea între două piese (arbore şi alezaj) care au aceiaşi dimensiune nominală. </a:t>
            </a:r>
            <a:endParaRPr lang="en-US" dirty="0"/>
          </a:p>
          <a:p>
            <a:r>
              <a:rPr lang="ro-RO" dirty="0"/>
              <a:t> </a:t>
            </a:r>
            <a:endParaRPr lang="en-US" dirty="0"/>
          </a:p>
          <a:p>
            <a:r>
              <a:rPr lang="ro-RO" dirty="0"/>
              <a:t>Ajustajele se clasifică în: </a:t>
            </a:r>
            <a:endParaRPr lang="en-US" dirty="0"/>
          </a:p>
          <a:p>
            <a:r>
              <a:rPr lang="ro-RO" dirty="0"/>
              <a:t>a.</a:t>
            </a:r>
            <a:r>
              <a:rPr lang="ro-RO" b="1" i="1" dirty="0"/>
              <a:t>ajustaj de tip alezaj unitar</a:t>
            </a:r>
            <a:r>
              <a:rPr lang="ro-RO" dirty="0"/>
              <a:t> pentru care dimensiunile alezajului sunt constante de referinţă şi A</a:t>
            </a:r>
            <a:r>
              <a:rPr lang="ro-RO" baseline="-25000" dirty="0"/>
              <a:t>i </a:t>
            </a:r>
            <a:r>
              <a:rPr lang="ro-RO" dirty="0"/>
              <a:t>= 0; </a:t>
            </a:r>
            <a:endParaRPr lang="en-US" dirty="0"/>
          </a:p>
          <a:p>
            <a:r>
              <a:rPr lang="ro-RO" dirty="0"/>
              <a:t> </a:t>
            </a:r>
            <a:endParaRPr lang="en-US" dirty="0"/>
          </a:p>
          <a:p>
            <a:r>
              <a:rPr lang="ro-RO" dirty="0"/>
              <a:t>În reprezentarea  în raport cu linia de 0, câmpul de toleranţe al alezajului va fi situat deasupra campului de toleranta al arborelui.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Ajustaj de </a:t>
            </a:r>
            <a:r>
              <a:rPr lang="ro-RO" smtClean="0"/>
              <a:t>tip alezaj </a:t>
            </a:r>
            <a:r>
              <a:rPr lang="ro-RO" dirty="0" smtClean="0"/>
              <a:t>unitar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6629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28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Precizia</a:t>
            </a:r>
            <a:r>
              <a:rPr lang="en-US" dirty="0" smtClean="0"/>
              <a:t> de </a:t>
            </a:r>
            <a:r>
              <a:rPr lang="en-US" dirty="0" err="1" smtClean="0"/>
              <a:t>prelucrare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asamblare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Anetu</a:t>
            </a:r>
            <a:r>
              <a:rPr lang="ro-RO" dirty="0" smtClean="0"/>
              <a:t>ţa Budileanu </a:t>
            </a:r>
          </a:p>
          <a:p>
            <a:r>
              <a:rPr lang="ro-RO" dirty="0" smtClean="0"/>
              <a:t>Liceul Tehnologic Mecanic, municipiul Câmpina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8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Preci</a:t>
            </a:r>
            <a:r>
              <a:rPr lang="en-US" smtClean="0"/>
              <a:t>z</a:t>
            </a:r>
            <a:r>
              <a:rPr lang="ro-RO" smtClean="0"/>
              <a:t>ia </a:t>
            </a:r>
            <a:r>
              <a:rPr lang="ro-RO" dirty="0" smtClean="0"/>
              <a:t>de prelucrare si asamblare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/>
              <a:t>Prin</a:t>
            </a:r>
            <a:r>
              <a:rPr lang="fr-FR" dirty="0"/>
              <a:t> </a:t>
            </a:r>
            <a:r>
              <a:rPr lang="fr-FR" b="1" dirty="0" err="1"/>
              <a:t>precizia</a:t>
            </a:r>
            <a:r>
              <a:rPr lang="fr-FR" b="1" dirty="0"/>
              <a:t> de </a:t>
            </a:r>
            <a:r>
              <a:rPr lang="fr-FR" b="1" dirty="0" err="1"/>
              <a:t>prelucrare</a:t>
            </a:r>
            <a:r>
              <a:rPr lang="fr-FR" dirty="0"/>
              <a:t> se </a:t>
            </a:r>
            <a:r>
              <a:rPr lang="fr-FR" dirty="0" err="1"/>
              <a:t>înţelege</a:t>
            </a:r>
            <a:r>
              <a:rPr lang="fr-FR" dirty="0"/>
              <a:t> </a:t>
            </a:r>
            <a:r>
              <a:rPr lang="fr-FR" dirty="0" err="1"/>
              <a:t>gradul</a:t>
            </a:r>
            <a:r>
              <a:rPr lang="fr-FR" dirty="0"/>
              <a:t> de </a:t>
            </a:r>
            <a:r>
              <a:rPr lang="fr-FR" dirty="0" err="1"/>
              <a:t>corespondenţă</a:t>
            </a:r>
            <a:r>
              <a:rPr lang="fr-FR" dirty="0"/>
              <a:t> </a:t>
            </a:r>
            <a:r>
              <a:rPr lang="fr-FR" dirty="0" err="1"/>
              <a:t>între</a:t>
            </a:r>
            <a:r>
              <a:rPr lang="fr-FR" dirty="0"/>
              <a:t> </a:t>
            </a:r>
            <a:r>
              <a:rPr lang="fr-FR" dirty="0" err="1"/>
              <a:t>elementele</a:t>
            </a:r>
            <a:r>
              <a:rPr lang="fr-FR" dirty="0"/>
              <a:t> </a:t>
            </a:r>
            <a:r>
              <a:rPr lang="fr-FR" dirty="0" err="1"/>
              <a:t>geometrice</a:t>
            </a:r>
            <a:r>
              <a:rPr lang="fr-FR" dirty="0"/>
              <a:t> ale </a:t>
            </a:r>
            <a:r>
              <a:rPr lang="fr-FR" dirty="0" err="1"/>
              <a:t>piesei</a:t>
            </a:r>
            <a:r>
              <a:rPr lang="fr-FR" dirty="0"/>
              <a:t> </a:t>
            </a:r>
            <a:r>
              <a:rPr lang="fr-FR" dirty="0" err="1"/>
              <a:t>finite</a:t>
            </a:r>
            <a:r>
              <a:rPr lang="fr-FR" dirty="0"/>
              <a:t>, </a:t>
            </a:r>
            <a:r>
              <a:rPr lang="fr-FR" dirty="0" err="1" smtClean="0"/>
              <a:t>obţinute</a:t>
            </a:r>
            <a:r>
              <a:rPr lang="fr-FR" dirty="0" smtClean="0"/>
              <a:t> </a:t>
            </a:r>
            <a:r>
              <a:rPr lang="fr-FR" dirty="0" err="1"/>
              <a:t>în</a:t>
            </a:r>
            <a:r>
              <a:rPr lang="fr-FR" dirty="0"/>
              <a:t> </a:t>
            </a:r>
            <a:r>
              <a:rPr lang="fr-FR" dirty="0" err="1"/>
              <a:t>urma</a:t>
            </a:r>
            <a:r>
              <a:rPr lang="fr-FR" dirty="0"/>
              <a:t> </a:t>
            </a:r>
            <a:r>
              <a:rPr lang="fr-FR" dirty="0" err="1"/>
              <a:t>prelucrării</a:t>
            </a:r>
            <a:r>
              <a:rPr lang="fr-FR" dirty="0"/>
              <a:t> </a:t>
            </a:r>
            <a:r>
              <a:rPr lang="fr-FR" dirty="0" err="1"/>
              <a:t>şi</a:t>
            </a:r>
            <a:r>
              <a:rPr lang="fr-FR" dirty="0"/>
              <a:t> </a:t>
            </a:r>
            <a:r>
              <a:rPr lang="fr-FR" dirty="0" err="1"/>
              <a:t>aceleaşi</a:t>
            </a:r>
            <a:r>
              <a:rPr lang="fr-FR" dirty="0"/>
              <a:t> </a:t>
            </a:r>
            <a:r>
              <a:rPr lang="fr-FR" dirty="0" err="1"/>
              <a:t>elemente</a:t>
            </a:r>
            <a:r>
              <a:rPr lang="fr-FR" dirty="0"/>
              <a:t>, </a:t>
            </a:r>
            <a:r>
              <a:rPr lang="fr-FR" dirty="0" err="1"/>
              <a:t>prevăzute</a:t>
            </a:r>
            <a:r>
              <a:rPr lang="fr-FR" dirty="0"/>
              <a:t> de </a:t>
            </a:r>
            <a:r>
              <a:rPr lang="fr-FR" dirty="0" err="1"/>
              <a:t>proiectant</a:t>
            </a:r>
            <a:r>
              <a:rPr lang="fr-FR" dirty="0"/>
              <a:t> </a:t>
            </a:r>
            <a:r>
              <a:rPr lang="fr-FR" dirty="0" err="1"/>
              <a:t>pe</a:t>
            </a:r>
            <a:r>
              <a:rPr lang="fr-FR" dirty="0"/>
              <a:t> </a:t>
            </a:r>
            <a:r>
              <a:rPr lang="fr-FR" dirty="0" err="1"/>
              <a:t>desen</a:t>
            </a:r>
            <a:r>
              <a:rPr lang="fr-FR" dirty="0"/>
              <a:t>. </a:t>
            </a:r>
            <a:endParaRPr lang="en-US" dirty="0"/>
          </a:p>
          <a:p>
            <a:r>
              <a:rPr lang="fr-FR" dirty="0" err="1"/>
              <a:t>Cunoaşterea</a:t>
            </a:r>
            <a:r>
              <a:rPr lang="fr-FR" dirty="0"/>
              <a:t> </a:t>
            </a:r>
            <a:r>
              <a:rPr lang="fr-FR" dirty="0" err="1"/>
              <a:t>abaterilor</a:t>
            </a:r>
            <a:r>
              <a:rPr lang="fr-FR" dirty="0"/>
              <a:t> de </a:t>
            </a:r>
            <a:r>
              <a:rPr lang="fr-FR" dirty="0" err="1"/>
              <a:t>prelucrare</a:t>
            </a:r>
            <a:r>
              <a:rPr lang="fr-FR" dirty="0"/>
              <a:t> </a:t>
            </a:r>
            <a:r>
              <a:rPr lang="fr-FR" dirty="0" err="1"/>
              <a:t>şi</a:t>
            </a:r>
            <a:r>
              <a:rPr lang="fr-FR" dirty="0"/>
              <a:t> a </a:t>
            </a:r>
            <a:r>
              <a:rPr lang="fr-FR" dirty="0" err="1"/>
              <a:t>cauzelor</a:t>
            </a:r>
            <a:r>
              <a:rPr lang="fr-FR" dirty="0"/>
              <a:t> care le </a:t>
            </a:r>
            <a:r>
              <a:rPr lang="fr-FR" dirty="0" err="1"/>
              <a:t>determină</a:t>
            </a:r>
            <a:r>
              <a:rPr lang="fr-FR" dirty="0"/>
              <a:t>, </a:t>
            </a:r>
            <a:r>
              <a:rPr lang="fr-FR" dirty="0" err="1"/>
              <a:t>dă</a:t>
            </a:r>
            <a:r>
              <a:rPr lang="fr-FR" dirty="0"/>
              <a:t> </a:t>
            </a:r>
            <a:r>
              <a:rPr lang="fr-FR" dirty="0" err="1"/>
              <a:t>posibilitatea</a:t>
            </a:r>
            <a:r>
              <a:rPr lang="fr-FR" dirty="0"/>
              <a:t> </a:t>
            </a:r>
            <a:r>
              <a:rPr lang="fr-FR" dirty="0" err="1"/>
              <a:t>aprecierii</a:t>
            </a:r>
            <a:r>
              <a:rPr lang="fr-FR" dirty="0"/>
              <a:t> </a:t>
            </a:r>
            <a:r>
              <a:rPr lang="fr-FR" dirty="0" err="1"/>
              <a:t>preciziei</a:t>
            </a:r>
            <a:r>
              <a:rPr lang="fr-FR" dirty="0"/>
              <a:t> </a:t>
            </a:r>
            <a:r>
              <a:rPr lang="fr-FR" dirty="0" err="1"/>
              <a:t>organelor</a:t>
            </a:r>
            <a:r>
              <a:rPr lang="fr-FR" dirty="0"/>
              <a:t> de </a:t>
            </a:r>
            <a:r>
              <a:rPr lang="fr-FR" dirty="0" err="1"/>
              <a:t>maşini</a:t>
            </a:r>
            <a:r>
              <a:rPr lang="fr-FR" dirty="0"/>
              <a:t> </a:t>
            </a:r>
            <a:r>
              <a:rPr lang="fr-FR" dirty="0" err="1"/>
              <a:t>şi</a:t>
            </a:r>
            <a:r>
              <a:rPr lang="fr-FR" dirty="0"/>
              <a:t> </a:t>
            </a:r>
            <a:r>
              <a:rPr lang="fr-FR" dirty="0" err="1"/>
              <a:t>creşterii</a:t>
            </a:r>
            <a:r>
              <a:rPr lang="fr-FR" dirty="0"/>
              <a:t> </a:t>
            </a:r>
            <a:r>
              <a:rPr lang="fr-FR" dirty="0" err="1"/>
              <a:t>acestei</a:t>
            </a:r>
            <a:r>
              <a:rPr lang="fr-FR" dirty="0"/>
              <a:t> </a:t>
            </a:r>
            <a:r>
              <a:rPr lang="fr-FR" dirty="0" err="1"/>
              <a:t>precizii</a:t>
            </a:r>
            <a:r>
              <a:rPr lang="fr-FR" dirty="0"/>
              <a:t>, </a:t>
            </a:r>
            <a:r>
              <a:rPr lang="fr-FR" dirty="0" err="1"/>
              <a:t>prin</a:t>
            </a:r>
            <a:r>
              <a:rPr lang="fr-FR" dirty="0"/>
              <a:t> </a:t>
            </a:r>
            <a:r>
              <a:rPr lang="fr-FR" dirty="0" err="1"/>
              <a:t>diminuarea</a:t>
            </a:r>
            <a:r>
              <a:rPr lang="fr-FR" dirty="0"/>
              <a:t> </a:t>
            </a:r>
            <a:r>
              <a:rPr lang="fr-FR" dirty="0" err="1"/>
              <a:t>efectelor</a:t>
            </a:r>
            <a:r>
              <a:rPr lang="fr-FR" dirty="0"/>
              <a:t> </a:t>
            </a:r>
            <a:r>
              <a:rPr lang="fr-FR" dirty="0" err="1"/>
              <a:t>factorilor</a:t>
            </a:r>
            <a:r>
              <a:rPr lang="fr-FR" dirty="0"/>
              <a:t> </a:t>
            </a:r>
            <a:r>
              <a:rPr lang="fr-FR" dirty="0" err="1"/>
              <a:t>perturbatori</a:t>
            </a:r>
            <a:r>
              <a:rPr lang="fr-FR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Abateri de prelucrare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err="1"/>
              <a:t>Abaterile</a:t>
            </a:r>
            <a:r>
              <a:rPr lang="fr-FR" dirty="0"/>
              <a:t> de </a:t>
            </a:r>
            <a:r>
              <a:rPr lang="fr-FR" dirty="0" err="1"/>
              <a:t>prelucrare</a:t>
            </a:r>
            <a:r>
              <a:rPr lang="fr-FR" dirty="0"/>
              <a:t> se </a:t>
            </a:r>
            <a:r>
              <a:rPr lang="fr-FR" dirty="0" err="1"/>
              <a:t>împart</a:t>
            </a:r>
            <a:r>
              <a:rPr lang="fr-FR" dirty="0"/>
              <a:t> </a:t>
            </a:r>
            <a:r>
              <a:rPr lang="fr-FR" dirty="0" err="1"/>
              <a:t>în</a:t>
            </a:r>
            <a:r>
              <a:rPr lang="fr-FR" dirty="0"/>
              <a:t>: </a:t>
            </a:r>
            <a:endParaRPr lang="en-US" dirty="0"/>
          </a:p>
          <a:p>
            <a:pPr marL="0" indent="0">
              <a:buNone/>
            </a:pPr>
            <a:r>
              <a:rPr lang="fr-FR" i="1" dirty="0"/>
              <a:t>1.abaterile de la </a:t>
            </a:r>
            <a:r>
              <a:rPr lang="fr-FR" i="1" dirty="0" err="1"/>
              <a:t>dimensiune</a:t>
            </a:r>
            <a:r>
              <a:rPr lang="fr-FR" i="1" dirty="0"/>
              <a:t> </a:t>
            </a:r>
            <a:endParaRPr lang="en-US" dirty="0"/>
          </a:p>
          <a:p>
            <a:pPr marL="0" indent="0">
              <a:buNone/>
            </a:pPr>
            <a:r>
              <a:rPr lang="fr-FR" i="1" dirty="0"/>
              <a:t>2.abaterile de la forma </a:t>
            </a:r>
            <a:r>
              <a:rPr lang="fr-FR" i="1" dirty="0" err="1"/>
              <a:t>geometrică</a:t>
            </a:r>
            <a:r>
              <a:rPr lang="fr-FR" i="1" dirty="0"/>
              <a:t>,</a:t>
            </a:r>
            <a:r>
              <a:rPr lang="fr-FR" dirty="0"/>
              <a:t> care pot fi :  </a:t>
            </a: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-</a:t>
            </a:r>
            <a:r>
              <a:rPr lang="fr-FR" dirty="0" err="1" smtClean="0"/>
              <a:t>macrogeometrice</a:t>
            </a:r>
            <a:r>
              <a:rPr lang="fr-FR" dirty="0"/>
              <a:t>; </a:t>
            </a:r>
            <a:endParaRPr lang="ro-RO" dirty="0"/>
          </a:p>
          <a:p>
            <a:pPr marL="0" indent="0">
              <a:buNone/>
            </a:pPr>
            <a:r>
              <a:rPr lang="ro-RO" dirty="0" smtClean="0"/>
              <a:t>-</a:t>
            </a:r>
            <a:r>
              <a:rPr lang="fr-FR" dirty="0" err="1" smtClean="0"/>
              <a:t>ondulaţii</a:t>
            </a:r>
            <a:r>
              <a:rPr lang="fr-FR" dirty="0"/>
              <a:t>; </a:t>
            </a:r>
            <a:endParaRPr lang="en-US" dirty="0"/>
          </a:p>
          <a:p>
            <a:pPr marL="0" indent="0">
              <a:buNone/>
            </a:pPr>
            <a:r>
              <a:rPr lang="ro-RO" dirty="0" smtClean="0"/>
              <a:t>-</a:t>
            </a:r>
            <a:r>
              <a:rPr lang="fr-FR" dirty="0" err="1" smtClean="0"/>
              <a:t>microgeometrice</a:t>
            </a:r>
            <a:r>
              <a:rPr lang="fr-FR" dirty="0"/>
              <a:t>; </a:t>
            </a:r>
            <a:endParaRPr lang="en-US" dirty="0"/>
          </a:p>
          <a:p>
            <a:pPr marL="0" indent="0">
              <a:buNone/>
            </a:pPr>
            <a:r>
              <a:rPr lang="fr-FR" i="1" dirty="0"/>
              <a:t>3.abateri de la </a:t>
            </a:r>
            <a:r>
              <a:rPr lang="fr-FR" i="1" dirty="0" err="1"/>
              <a:t>poziţia</a:t>
            </a:r>
            <a:r>
              <a:rPr lang="fr-FR" i="1" dirty="0"/>
              <a:t> </a:t>
            </a:r>
            <a:r>
              <a:rPr lang="fr-FR" i="1" dirty="0" err="1"/>
              <a:t>reciprocă</a:t>
            </a:r>
            <a:r>
              <a:rPr lang="fr-FR" dirty="0"/>
              <a:t>. </a:t>
            </a:r>
            <a:endParaRPr lang="en-US" dirty="0"/>
          </a:p>
          <a:p>
            <a:pPr marL="0" indent="0">
              <a:buNone/>
            </a:pPr>
            <a:r>
              <a:rPr lang="ro-RO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Abateri</a:t>
            </a:r>
            <a:r>
              <a:rPr lang="en-US" dirty="0" smtClean="0"/>
              <a:t> la </a:t>
            </a:r>
            <a:r>
              <a:rPr lang="en-US" dirty="0" err="1" smtClean="0"/>
              <a:t>dimensiune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b="1" dirty="0"/>
              <a:t>O asamblare presupune de cele mai multe ori existenta unei piese cuprinzatoare si a unei piese cuprinse.</a:t>
            </a:r>
            <a:endParaRPr lang="en-US" dirty="0"/>
          </a:p>
          <a:p>
            <a:pPr lvl="0"/>
            <a:r>
              <a:rPr lang="ro-RO" b="1" dirty="0"/>
              <a:t>Arbore</a:t>
            </a:r>
            <a:r>
              <a:rPr lang="ro-RO" dirty="0"/>
              <a:t> - denumire convenţională a oricărei suprafeţe exterioare, chiar dacă nu este cilindrică (la montaj, piesa cuprinsă).</a:t>
            </a:r>
            <a:endParaRPr lang="en-US" dirty="0"/>
          </a:p>
          <a:p>
            <a:pPr lvl="0"/>
            <a:r>
              <a:rPr lang="ro-RO" b="1" dirty="0"/>
              <a:t>Alezaj </a:t>
            </a:r>
            <a:r>
              <a:rPr lang="ro-RO" dirty="0"/>
              <a:t>- denumire convenţională a oricărei suprafeţe interioare a unei piese, chiar dacă nu este cilindrică (la montaj, piesa cuprinzătoare).</a:t>
            </a:r>
            <a:endParaRPr lang="en-US" dirty="0"/>
          </a:p>
          <a:p>
            <a:pPr marL="0" indent="0">
              <a:buNone/>
            </a:pPr>
            <a:r>
              <a:rPr lang="ro-RO" dirty="0"/>
              <a:t>(Convenţional, se folosesc următoarele notaţii:</a:t>
            </a:r>
            <a:endParaRPr lang="en-US" dirty="0"/>
          </a:p>
          <a:p>
            <a:pPr marL="0" indent="0">
              <a:buNone/>
            </a:pPr>
            <a:r>
              <a:rPr lang="ro-RO" dirty="0" smtClean="0"/>
              <a:t>- </a:t>
            </a:r>
            <a:r>
              <a:rPr lang="ro-RO" dirty="0"/>
              <a:t>litere mari pentru dimensiunile alezajelor;</a:t>
            </a:r>
            <a:endParaRPr lang="en-US" dirty="0"/>
          </a:p>
          <a:p>
            <a:pPr marL="0" indent="0">
              <a:buNone/>
            </a:pPr>
            <a:r>
              <a:rPr lang="ro-RO" dirty="0" smtClean="0"/>
              <a:t>- </a:t>
            </a:r>
            <a:r>
              <a:rPr lang="ro-RO" dirty="0"/>
              <a:t>litere mici pentru dimensiunile arborilor</a:t>
            </a:r>
            <a:r>
              <a:rPr lang="ro-RO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3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Dimensiuni</a:t>
            </a:r>
            <a:r>
              <a:rPr lang="en-US" dirty="0" smtClean="0"/>
              <a:t>, cote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b="1" dirty="0"/>
              <a:t>Dimensiunea </a:t>
            </a:r>
            <a:r>
              <a:rPr lang="ro-RO" dirty="0"/>
              <a:t>este mărimea care exprimă valoarea numerică a unei lungimi, în unitatea de măsură aleasă.</a:t>
            </a:r>
            <a:endParaRPr lang="en-US" dirty="0"/>
          </a:p>
          <a:p>
            <a:r>
              <a:rPr lang="ro-RO" b="1" dirty="0"/>
              <a:t>Cota</a:t>
            </a:r>
            <a:r>
              <a:rPr lang="ro-RO" dirty="0"/>
              <a:t> este dimensiunea înscrisă pe desenul de execuţie.</a:t>
            </a:r>
            <a:endParaRPr lang="en-US" dirty="0"/>
          </a:p>
          <a:p>
            <a:r>
              <a:rPr lang="ro-RO" dirty="0"/>
              <a:t>Dimensiunile, în general, pot fi de mai multe tipuri: </a:t>
            </a:r>
            <a:endParaRPr lang="en-US" dirty="0"/>
          </a:p>
          <a:p>
            <a:r>
              <a:rPr lang="ro-RO" b="1" i="1" dirty="0"/>
              <a:t>1. Dimensiunea nominală</a:t>
            </a:r>
            <a:r>
              <a:rPr lang="ro-RO" b="1" dirty="0"/>
              <a:t>   </a:t>
            </a:r>
            <a:r>
              <a:rPr lang="ro-RO" dirty="0"/>
              <a:t>notată cu </a:t>
            </a:r>
            <a:r>
              <a:rPr lang="ro-RO" b="1" i="1" dirty="0"/>
              <a:t>N</a:t>
            </a:r>
            <a:r>
              <a:rPr lang="ro-RO" i="1" dirty="0"/>
              <a:t>, </a:t>
            </a:r>
            <a:r>
              <a:rPr lang="ro-RO" dirty="0"/>
              <a:t>este stabilită prin calcul şi are aceeaşi valoare pentru ar­bore şi alezaj în asamblarea considerată .</a:t>
            </a:r>
            <a:endParaRPr lang="en-US" dirty="0"/>
          </a:p>
          <a:p>
            <a:r>
              <a:rPr lang="ro-RO" b="1" i="1" dirty="0"/>
              <a:t>2.</a:t>
            </a:r>
            <a:r>
              <a:rPr lang="ro-RO" dirty="0"/>
              <a:t> </a:t>
            </a:r>
            <a:r>
              <a:rPr lang="ro-RO" b="1" i="1" dirty="0"/>
              <a:t>Dimensiunea limită admisibilă</a:t>
            </a:r>
            <a:r>
              <a:rPr lang="ro-RO" b="1" dirty="0"/>
              <a:t> </a:t>
            </a:r>
            <a:r>
              <a:rPr lang="ro-RO" dirty="0"/>
              <a:t>maximă sau minimă - reprezintă dimensiunile care au rolul de a asigura funcţionarea în condiţii bune a pieselor.</a:t>
            </a:r>
            <a:endParaRPr lang="en-US" dirty="0"/>
          </a:p>
          <a:p>
            <a:r>
              <a:rPr lang="ro-RO" b="1" i="1" dirty="0"/>
              <a:t>  3. Dimensiunea efectivă</a:t>
            </a:r>
            <a:r>
              <a:rPr lang="ro-RO" b="1" dirty="0"/>
              <a:t> </a:t>
            </a:r>
            <a:r>
              <a:rPr lang="ro-RO" dirty="0"/>
              <a:t>este valoarea obţinută prin prelucrare şi pusă în evidenţă prin măsurare.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2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Alezaje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/>
              <a:t>N- Dimensiunea nominală </a:t>
            </a:r>
            <a:endParaRPr lang="en-US" dirty="0"/>
          </a:p>
          <a:p>
            <a:r>
              <a:rPr lang="ro-RO" dirty="0"/>
              <a:t>D</a:t>
            </a:r>
            <a:r>
              <a:rPr lang="ro-RO" baseline="-25000" dirty="0"/>
              <a:t>max</a:t>
            </a:r>
            <a:r>
              <a:rPr lang="ro-RO" dirty="0"/>
              <a:t> - Dimensiunea limită admisibilă maximă D</a:t>
            </a:r>
            <a:r>
              <a:rPr lang="ro-RO" baseline="-25000" dirty="0"/>
              <a:t>M</a:t>
            </a:r>
            <a:endParaRPr lang="en-US" dirty="0"/>
          </a:p>
          <a:p>
            <a:r>
              <a:rPr lang="ro-RO" dirty="0"/>
              <a:t>D</a:t>
            </a:r>
            <a:r>
              <a:rPr lang="ro-RO" baseline="-25000" dirty="0"/>
              <a:t>min</a:t>
            </a:r>
            <a:r>
              <a:rPr lang="ro-RO" dirty="0"/>
              <a:t> - Dimensiunea limită admisibilă minimă D</a:t>
            </a:r>
            <a:r>
              <a:rPr lang="ro-RO" baseline="-25000" dirty="0"/>
              <a:t>m</a:t>
            </a:r>
            <a:endParaRPr lang="en-US" dirty="0"/>
          </a:p>
          <a:p>
            <a:r>
              <a:rPr lang="ro-RO" dirty="0" smtClean="0"/>
              <a:t>D</a:t>
            </a:r>
            <a:r>
              <a:rPr lang="ro-RO" baseline="-25000" dirty="0" smtClean="0"/>
              <a:t>ef</a:t>
            </a:r>
            <a:r>
              <a:rPr lang="ro-RO" dirty="0" smtClean="0"/>
              <a:t> </a:t>
            </a:r>
            <a:r>
              <a:rPr lang="ro-RO" dirty="0"/>
              <a:t>- Dimensiunea efectivă D</a:t>
            </a:r>
            <a:r>
              <a:rPr lang="ro-RO" baseline="-25000" dirty="0"/>
              <a:t>e</a:t>
            </a:r>
            <a:r>
              <a:rPr lang="ro-RO" dirty="0"/>
              <a:t> </a:t>
            </a:r>
            <a:endParaRPr lang="en-US" dirty="0"/>
          </a:p>
          <a:p>
            <a:r>
              <a:rPr lang="ro-RO" dirty="0" smtClean="0"/>
              <a:t>As</a:t>
            </a:r>
            <a:r>
              <a:rPr lang="en-US" dirty="0" smtClean="0"/>
              <a:t> 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  <a:r>
              <a:rPr lang="ro-RO" dirty="0" smtClean="0"/>
              <a:t> </a:t>
            </a:r>
            <a:r>
              <a:rPr lang="ro-RO" dirty="0"/>
              <a:t>– Abaterea limita superioara</a:t>
            </a:r>
            <a:endParaRPr lang="en-US" dirty="0"/>
          </a:p>
          <a:p>
            <a:r>
              <a:rPr lang="ro-RO" dirty="0" smtClean="0"/>
              <a:t>Ai </a:t>
            </a:r>
            <a:r>
              <a:rPr lang="en-US" dirty="0" smtClean="0"/>
              <a:t>(</a:t>
            </a:r>
            <a:r>
              <a:rPr lang="en-US" dirty="0" err="1" smtClean="0"/>
              <a:t>Ei</a:t>
            </a:r>
            <a:r>
              <a:rPr lang="en-US" dirty="0" smtClean="0"/>
              <a:t>)</a:t>
            </a:r>
            <a:r>
              <a:rPr lang="ro-RO" dirty="0" smtClean="0"/>
              <a:t>- </a:t>
            </a:r>
            <a:r>
              <a:rPr lang="ro-RO" dirty="0"/>
              <a:t>Abaterea limita inferioara</a:t>
            </a:r>
            <a:endParaRPr lang="en-US" dirty="0"/>
          </a:p>
          <a:p>
            <a:r>
              <a:rPr lang="ro-RO" dirty="0" smtClean="0"/>
              <a:t>A</a:t>
            </a:r>
            <a:r>
              <a:rPr lang="ro-RO" baseline="-25000" dirty="0" smtClean="0"/>
              <a:t>ef</a:t>
            </a:r>
            <a:r>
              <a:rPr lang="ro-RO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Eef</a:t>
            </a:r>
            <a:r>
              <a:rPr lang="en-US" dirty="0" smtClean="0"/>
              <a:t>)</a:t>
            </a:r>
            <a:r>
              <a:rPr lang="ro-RO" dirty="0" smtClean="0"/>
              <a:t>– Abaterea efectiva A</a:t>
            </a:r>
            <a:r>
              <a:rPr lang="ro-RO" baseline="-25000" dirty="0" smtClean="0"/>
              <a:t>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Alezaje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1447800"/>
            <a:ext cx="7315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Arbori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dirty="0"/>
              <a:t>N- Dimensiunea nominală </a:t>
            </a:r>
            <a:endParaRPr lang="en-US" dirty="0"/>
          </a:p>
          <a:p>
            <a:r>
              <a:rPr lang="ro-RO" dirty="0"/>
              <a:t>d</a:t>
            </a:r>
            <a:r>
              <a:rPr lang="ro-RO" baseline="-25000" dirty="0"/>
              <a:t>max</a:t>
            </a:r>
            <a:r>
              <a:rPr lang="ro-RO" dirty="0"/>
              <a:t> - Dimensiunea limită admisibilă maximă d</a:t>
            </a:r>
            <a:r>
              <a:rPr lang="ro-RO" baseline="-25000" dirty="0"/>
              <a:t>M</a:t>
            </a:r>
            <a:endParaRPr lang="en-US" dirty="0"/>
          </a:p>
          <a:p>
            <a:r>
              <a:rPr lang="ro-RO" dirty="0"/>
              <a:t>d</a:t>
            </a:r>
            <a:r>
              <a:rPr lang="ro-RO" baseline="-25000" dirty="0"/>
              <a:t>min</a:t>
            </a:r>
            <a:r>
              <a:rPr lang="ro-RO" dirty="0"/>
              <a:t> - Dimensiunea limită admisibilă minimă d</a:t>
            </a:r>
            <a:r>
              <a:rPr lang="ro-RO" baseline="-25000" dirty="0"/>
              <a:t>m</a:t>
            </a:r>
            <a:endParaRPr lang="en-US" dirty="0"/>
          </a:p>
          <a:p>
            <a:r>
              <a:rPr lang="ro-RO" dirty="0" smtClean="0"/>
              <a:t>d</a:t>
            </a:r>
            <a:r>
              <a:rPr lang="ro-RO" baseline="-25000" dirty="0" smtClean="0"/>
              <a:t>ef</a:t>
            </a:r>
            <a:r>
              <a:rPr lang="ro-RO" dirty="0" smtClean="0"/>
              <a:t> </a:t>
            </a:r>
            <a:r>
              <a:rPr lang="ro-RO" dirty="0"/>
              <a:t>- Dimensiunea efectivă d</a:t>
            </a:r>
            <a:r>
              <a:rPr lang="ro-RO" baseline="-25000" dirty="0"/>
              <a:t>e</a:t>
            </a:r>
            <a:endParaRPr lang="en-US" dirty="0"/>
          </a:p>
          <a:p>
            <a:r>
              <a:rPr lang="ro-RO" dirty="0" smtClean="0"/>
              <a:t>a</a:t>
            </a:r>
            <a:r>
              <a:rPr lang="ro-RO" baseline="-25000" dirty="0" smtClean="0"/>
              <a:t>s</a:t>
            </a:r>
            <a:r>
              <a:rPr lang="ro-RO" dirty="0" smtClean="0"/>
              <a:t> </a:t>
            </a:r>
            <a:r>
              <a:rPr lang="en-US" dirty="0" smtClean="0"/>
              <a:t>(e</a:t>
            </a:r>
            <a:r>
              <a:rPr lang="ro-RO" baseline="-25000" dirty="0" smtClean="0"/>
              <a:t>s</a:t>
            </a:r>
            <a:r>
              <a:rPr lang="en-US" dirty="0" smtClean="0"/>
              <a:t>) -</a:t>
            </a:r>
            <a:r>
              <a:rPr lang="ro-RO" dirty="0" smtClean="0"/>
              <a:t>Abaterea </a:t>
            </a:r>
            <a:r>
              <a:rPr lang="ro-RO" dirty="0"/>
              <a:t>limita superioara</a:t>
            </a:r>
            <a:endParaRPr lang="en-US" dirty="0"/>
          </a:p>
          <a:p>
            <a:r>
              <a:rPr lang="ro-RO" dirty="0" smtClean="0"/>
              <a:t>a</a:t>
            </a:r>
            <a:r>
              <a:rPr lang="ro-RO" baseline="-25000" dirty="0" smtClean="0"/>
              <a:t>i</a:t>
            </a:r>
            <a:r>
              <a:rPr lang="ro-RO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) </a:t>
            </a:r>
            <a:r>
              <a:rPr lang="ro-RO" dirty="0" smtClean="0"/>
              <a:t>- </a:t>
            </a:r>
            <a:r>
              <a:rPr lang="ro-RO" dirty="0"/>
              <a:t>Abaterea limita inferioara</a:t>
            </a:r>
            <a:endParaRPr lang="en-US" dirty="0"/>
          </a:p>
          <a:p>
            <a:r>
              <a:rPr lang="ro-RO" dirty="0" smtClean="0"/>
              <a:t>a</a:t>
            </a:r>
            <a:r>
              <a:rPr lang="ro-RO" baseline="-25000" dirty="0" smtClean="0"/>
              <a:t>ef</a:t>
            </a:r>
            <a:r>
              <a:rPr lang="ro-RO" dirty="0" smtClean="0"/>
              <a:t> </a:t>
            </a:r>
            <a:r>
              <a:rPr lang="en-US" dirty="0"/>
              <a:t>(</a:t>
            </a:r>
            <a:r>
              <a:rPr lang="en-US" dirty="0" smtClean="0"/>
              <a:t>e</a:t>
            </a:r>
            <a:r>
              <a:rPr lang="ro-RO" baseline="-25000" dirty="0"/>
              <a:t>ef</a:t>
            </a:r>
            <a:r>
              <a:rPr lang="ro-RO" dirty="0"/>
              <a:t> </a:t>
            </a:r>
            <a:r>
              <a:rPr lang="en-US" dirty="0" smtClean="0"/>
              <a:t>) </a:t>
            </a:r>
            <a:r>
              <a:rPr lang="ro-RO" dirty="0" smtClean="0"/>
              <a:t>– </a:t>
            </a:r>
            <a:r>
              <a:rPr lang="ro-RO" dirty="0"/>
              <a:t>Abaterea efectiva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4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182</TotalTime>
  <Words>582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Precizia de prelucrare și asamblare Prof. Anetuța Budileanu </vt:lpstr>
      <vt:lpstr>Precizia de prelucrare si asamblare</vt:lpstr>
      <vt:lpstr>Precizia de prelucrare si asamblare</vt:lpstr>
      <vt:lpstr>Abateri de prelucrare</vt:lpstr>
      <vt:lpstr>Abateri la dimensiune</vt:lpstr>
      <vt:lpstr>Dimensiuni, cote</vt:lpstr>
      <vt:lpstr>Alezaje</vt:lpstr>
      <vt:lpstr>Alezaje</vt:lpstr>
      <vt:lpstr>Arbori</vt:lpstr>
      <vt:lpstr>Arbori</vt:lpstr>
      <vt:lpstr>Condiţii</vt:lpstr>
      <vt:lpstr>Abaterea limita</vt:lpstr>
      <vt:lpstr>Abaterea efectiva</vt:lpstr>
      <vt:lpstr>Toleranta</vt:lpstr>
      <vt:lpstr>Ajustajul</vt:lpstr>
      <vt:lpstr>Ajustaj de tip alezaj unitar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Precizia de prelucrare si asamblare</dc:title>
  <dc:creator>Ani</dc:creator>
  <cp:lastModifiedBy>Utilizator</cp:lastModifiedBy>
  <cp:revision>22</cp:revision>
  <dcterms:created xsi:type="dcterms:W3CDTF">2006-08-16T00:00:00Z</dcterms:created>
  <dcterms:modified xsi:type="dcterms:W3CDTF">2020-07-27T10:38:29Z</dcterms:modified>
</cp:coreProperties>
</file>